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6858000" cx="12198350"/>
  <p:notesSz cx="6950075" cy="9236075"/>
  <p:embeddedFontLst>
    <p:embeddedFont>
      <p:font typeface="Inter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B715A2C-807F-45AE-8277-812E10139011}">
  <a:tblStyle styleId="{9B715A2C-807F-45AE-8277-812E1013901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Inter-bold.fntdata"/><Relationship Id="rId27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8" name="Google Shape;128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0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0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1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7" name="Google Shape;227;p11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p1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1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0" name="Google Shape;250;p1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1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8" name="Google Shape;258;p15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6" name="Google Shape;266;p16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4" name="Google Shape;134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" name="Google Shape;135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0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0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2" name="Google Shape;142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3" name="Google Shape;203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1" name="Google Shape;211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4" name="Google Shape;104;p17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4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CO_IF_22316_UO1</a:t>
            </a:r>
            <a:endParaRPr/>
          </a:p>
        </p:txBody>
      </p:sp>
      <p:sp>
        <p:nvSpPr>
          <p:cNvPr id="131" name="Google Shape;131;p26"/>
          <p:cNvSpPr txBox="1"/>
          <p:nvPr>
            <p:ph idx="1" type="subTitle"/>
          </p:nvPr>
        </p:nvSpPr>
        <p:spPr>
          <a:xfrm>
            <a:off x="915988" y="2526632"/>
            <a:ext cx="5422900" cy="12706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Chetashri Bhusari, Lecturer, Vidyalankar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01 July 2020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Example  (Inside) passing paramerts to member function in a class .</a:t>
            </a:r>
            <a:endParaRPr/>
          </a:p>
        </p:txBody>
      </p:sp>
      <p:sp>
        <p:nvSpPr>
          <p:cNvPr id="221" name="Google Shape;221;p35"/>
          <p:cNvSpPr txBox="1"/>
          <p:nvPr>
            <p:ph idx="1" type="body"/>
          </p:nvPr>
        </p:nvSpPr>
        <p:spPr>
          <a:xfrm>
            <a:off x="609918" y="884600"/>
            <a:ext cx="10978515" cy="520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US"/>
              <a:t>Write a program to declare a class ‘emp’ containing data member’s emp_id and salary. Accept and display this data for 2 object of the class with parameter passing.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graphicFrame>
        <p:nvGraphicFramePr>
          <p:cNvPr id="222" name="Google Shape;222;p35"/>
          <p:cNvGraphicFramePr/>
          <p:nvPr/>
        </p:nvGraphicFramePr>
        <p:xfrm>
          <a:off x="759655" y="161778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{9B715A2C-807F-45AE-8277-812E10139011}</a:tableStyleId>
              </a:tblPr>
              <a:tblGrid>
                <a:gridCol w="4360975"/>
                <a:gridCol w="6358600"/>
              </a:tblGrid>
              <a:tr h="4355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#include&lt;iostream&gt;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using namespace std;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class Emp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private: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int emp_id;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float salary;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public: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void accept(int e,float s);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emp_id=e;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Salary=s;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void showdata()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cout&lt;&lt;"\n Employee  id is "&lt;&lt;emp_id;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cout&lt;&lt;"\n Employee salary is  : "&lt;&lt;salary;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}     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};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int  main()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Emp e1,e2;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e1.accept(1,45000);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e1.showdata();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e2.accept(2,60000);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e2.showdata();  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Output: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Executed with the help of Dev C++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23" name="Google Shape;223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25525" y="3767944"/>
            <a:ext cx="5098635" cy="20323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6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Explanation</a:t>
            </a:r>
            <a:r>
              <a:rPr lang="en-US">
                <a:solidFill>
                  <a:srgbClr val="FF0000"/>
                </a:solidFill>
              </a:rPr>
              <a:t>: </a:t>
            </a:r>
            <a:r>
              <a:rPr b="1" lang="en-US">
                <a:solidFill>
                  <a:srgbClr val="FF0000"/>
                </a:solidFill>
              </a:rPr>
              <a:t>Outside member function declaration </a:t>
            </a:r>
            <a:br>
              <a:rPr b="1" lang="en-US"/>
            </a:br>
            <a:endParaRPr>
              <a:solidFill>
                <a:srgbClr val="FF0000"/>
              </a:solidFill>
            </a:endParaRPr>
          </a:p>
        </p:txBody>
      </p:sp>
      <p:sp>
        <p:nvSpPr>
          <p:cNvPr id="230" name="Google Shape;230;p36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rgbClr val="FF0000"/>
                </a:solidFill>
              </a:rPr>
              <a:t>Syntax: Outside member function declaration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Class </a:t>
            </a:r>
            <a:r>
              <a:rPr lang="en-US">
                <a:solidFill>
                  <a:schemeClr val="lt1"/>
                </a:solidFill>
              </a:rPr>
              <a:t>classname</a:t>
            </a:r>
            <a:endParaRPr>
              <a:solidFill>
                <a:schemeClr val="lt1"/>
              </a:solidFill>
            </a:endParaRPr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public: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>
                <a:solidFill>
                  <a:schemeClr val="lt1"/>
                </a:solidFill>
              </a:rPr>
              <a:t>Return_type   member function_name(data type1,data type2,….,data typen);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}; 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Return_type classname :: member function_name(data type1,data type2,….,data typen)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Assign values to all parameters.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with the help of assignment operator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}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1" name="Google Shape;231;p36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Example :</a:t>
            </a:r>
            <a:br>
              <a:rPr lang="en-US"/>
            </a:br>
            <a:endParaRPr/>
          </a:p>
        </p:txBody>
      </p:sp>
      <p:sp>
        <p:nvSpPr>
          <p:cNvPr id="237" name="Google Shape;237;p37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class </a:t>
            </a:r>
            <a:r>
              <a:rPr lang="en-US">
                <a:solidFill>
                  <a:schemeClr val="lt1"/>
                </a:solidFill>
              </a:rPr>
              <a:t>Emp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int id;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char name[25];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float salary;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public: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void  getdata( int,float);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}; 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Void  Emp :: getdata(int i, float s )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id=i;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salary=s;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}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8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400"/>
              <a:t>Example</a:t>
            </a:r>
            <a:endParaRPr/>
          </a:p>
        </p:txBody>
      </p:sp>
      <p:sp>
        <p:nvSpPr>
          <p:cNvPr id="244" name="Google Shape;244;p38"/>
          <p:cNvSpPr txBox="1"/>
          <p:nvPr>
            <p:ph idx="1" type="body"/>
          </p:nvPr>
        </p:nvSpPr>
        <p:spPr>
          <a:xfrm>
            <a:off x="609918" y="884600"/>
            <a:ext cx="10978515" cy="56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/>
              <a:t>Simple C++ Program of class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Write a program to declare a class ‘emp’ containing data member’s emp_id and salary. Accept and display this data for 1 object of the class.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graphicFrame>
        <p:nvGraphicFramePr>
          <p:cNvPr id="245" name="Google Shape;245;p38"/>
          <p:cNvGraphicFramePr/>
          <p:nvPr/>
        </p:nvGraphicFramePr>
        <p:xfrm>
          <a:off x="609917" y="195922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{9B715A2C-807F-45AE-8277-812E10139011}</a:tableStyleId>
              </a:tblPr>
              <a:tblGrid>
                <a:gridCol w="5258825"/>
                <a:gridCol w="5258825"/>
              </a:tblGrid>
              <a:tr h="4390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#include&lt;iostream&gt;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using namespace std;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class Emp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private: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int emp_id;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float salary;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char name[20];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public: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void accept(int ,float);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void showdata();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};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void Emp::accept(int e,float s)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        emp_id=e;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        salary=s;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  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}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void Emp::        showdata()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        cout&lt;&lt;"\n Employee  id is "&lt;&lt;emp_id;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        cout&lt;&lt;"\n Employee salary is  : "&lt;&lt;salary;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  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int  main()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Emp e;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e.accept(1,65000);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   e.showdata();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46" name="Google Shape;246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9175" y="4482265"/>
            <a:ext cx="4698609" cy="20489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9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Explanation</a:t>
            </a:r>
            <a:r>
              <a:rPr lang="en-US">
                <a:solidFill>
                  <a:srgbClr val="FF0000"/>
                </a:solidFill>
              </a:rPr>
              <a:t>: </a:t>
            </a:r>
            <a:r>
              <a:rPr b="1" lang="en-US">
                <a:solidFill>
                  <a:srgbClr val="FF0000"/>
                </a:solidFill>
              </a:rPr>
              <a:t>Pass parameters to member function with return type</a:t>
            </a:r>
            <a:br>
              <a:rPr b="1" lang="en-US"/>
            </a:br>
            <a:endParaRPr>
              <a:solidFill>
                <a:srgbClr val="FF0000"/>
              </a:solidFill>
            </a:endParaRPr>
          </a:p>
        </p:txBody>
      </p:sp>
      <p:sp>
        <p:nvSpPr>
          <p:cNvPr id="253" name="Google Shape;253;p39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rgbClr val="FF0000"/>
                </a:solidFill>
              </a:rPr>
              <a:t>Pass parameter to member function with return type means  pass values to  member function with return type in a class . </a:t>
            </a:r>
            <a:endParaRPr/>
          </a:p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rgbClr val="FF0000"/>
                </a:solidFill>
              </a:rPr>
              <a:t>It saves time .</a:t>
            </a:r>
            <a:endParaRPr/>
          </a:p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rgbClr val="FF0000"/>
                </a:solidFill>
              </a:rPr>
              <a:t>It reduce line of code</a:t>
            </a:r>
            <a:endParaRPr/>
          </a:p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chemeClr val="lt1"/>
                </a:solidFill>
              </a:rPr>
              <a:t>we can call member function at two places </a:t>
            </a:r>
            <a:endParaRPr/>
          </a:p>
          <a:p>
            <a:pPr indent="-308610" lvl="1" marL="9144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>
                <a:solidFill>
                  <a:schemeClr val="lt1"/>
                </a:solidFill>
              </a:rPr>
              <a:t>Inside member function declaration</a:t>
            </a:r>
            <a:endParaRPr/>
          </a:p>
          <a:p>
            <a:pPr indent="-308610" lvl="1" marL="9144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>
                <a:solidFill>
                  <a:schemeClr val="lt1"/>
                </a:solidFill>
              </a:rPr>
              <a:t>Outside member function declaration</a:t>
            </a:r>
            <a:endParaRPr/>
          </a:p>
          <a:p>
            <a:pPr indent="-228600" lvl="1" marL="9144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-228600" lvl="1" marL="9144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1" marL="60579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lang="en-US" sz="2000">
                <a:solidFill>
                  <a:schemeClr val="accent5"/>
                </a:solidFill>
              </a:rPr>
              <a:t>Note:</a:t>
            </a:r>
            <a:endParaRPr/>
          </a:p>
          <a:p>
            <a:pPr indent="0" lvl="1" marL="60579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lang="en-US" sz="2000">
                <a:solidFill>
                  <a:schemeClr val="accent5"/>
                </a:solidFill>
              </a:rPr>
              <a:t>All C++ class programs can write inside member function declaration </a:t>
            </a:r>
            <a:endParaRPr/>
          </a:p>
          <a:p>
            <a:pPr indent="0" lvl="1" marL="60579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lang="en-US" sz="2000">
                <a:solidFill>
                  <a:schemeClr val="accent5"/>
                </a:solidFill>
              </a:rPr>
              <a:t>as well as outside member function declaration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4" name="Google Shape;254;p39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Explanation</a:t>
            </a:r>
            <a:r>
              <a:rPr lang="en-US">
                <a:solidFill>
                  <a:srgbClr val="FF0000"/>
                </a:solidFill>
              </a:rPr>
              <a:t>: </a:t>
            </a:r>
            <a:r>
              <a:rPr b="1" lang="en-US">
                <a:solidFill>
                  <a:srgbClr val="FF0000"/>
                </a:solidFill>
              </a:rPr>
              <a:t>Inside member function declaration with return type </a:t>
            </a:r>
            <a:br>
              <a:rPr b="1" lang="en-US"/>
            </a:br>
            <a:endParaRPr>
              <a:solidFill>
                <a:srgbClr val="FF0000"/>
              </a:solidFill>
            </a:endParaRPr>
          </a:p>
        </p:txBody>
      </p:sp>
      <p:sp>
        <p:nvSpPr>
          <p:cNvPr id="261" name="Google Shape;261;p40"/>
          <p:cNvSpPr txBox="1"/>
          <p:nvPr>
            <p:ph idx="1" type="body"/>
          </p:nvPr>
        </p:nvSpPr>
        <p:spPr>
          <a:xfrm>
            <a:off x="609918" y="1137920"/>
            <a:ext cx="10978515" cy="5425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rgbClr val="FF0000"/>
                </a:solidFill>
              </a:rPr>
              <a:t>Syntax:Inside member declartion</a:t>
            </a:r>
            <a:endParaRPr>
              <a:solidFill>
                <a:srgbClr val="FF0000"/>
              </a:solidFill>
            </a:endParaRPr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>
                <a:solidFill>
                  <a:schemeClr val="lt1"/>
                </a:solidFill>
              </a:rPr>
              <a:t>return_type member function_name(Data Type variable1,Data type Variable2,……,Data type Variablen)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Statements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Retutn statement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}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Example :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int getdata (int n, float b,char c)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Assign values to all parameters.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 with the help of assignment operator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5"/>
                </a:solidFill>
              </a:rPr>
              <a:t>return (integer value)  return is keyword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}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Note : Return value changes as per change in data type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2" name="Google Shape;262;p40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Explanation</a:t>
            </a:r>
            <a:r>
              <a:rPr lang="en-US">
                <a:solidFill>
                  <a:srgbClr val="FF0000"/>
                </a:solidFill>
              </a:rPr>
              <a:t>: </a:t>
            </a:r>
            <a:r>
              <a:rPr b="1" lang="en-US">
                <a:solidFill>
                  <a:srgbClr val="FF0000"/>
                </a:solidFill>
              </a:rPr>
              <a:t>Outside member function declaration with return type </a:t>
            </a:r>
            <a:br>
              <a:rPr b="1" lang="en-US"/>
            </a:br>
            <a:endParaRPr>
              <a:solidFill>
                <a:srgbClr val="FF0000"/>
              </a:solidFill>
            </a:endParaRPr>
          </a:p>
        </p:txBody>
      </p:sp>
      <p:sp>
        <p:nvSpPr>
          <p:cNvPr id="269" name="Google Shape;269;p41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rgbClr val="FF0000"/>
                </a:solidFill>
              </a:rPr>
              <a:t>Syntax: Outside member function declaration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Class </a:t>
            </a:r>
            <a:r>
              <a:rPr lang="en-US">
                <a:solidFill>
                  <a:schemeClr val="lt1"/>
                </a:solidFill>
              </a:rPr>
              <a:t>classname</a:t>
            </a:r>
            <a:endParaRPr>
              <a:solidFill>
                <a:schemeClr val="lt1"/>
              </a:solidFill>
            </a:endParaRPr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public: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>
                <a:solidFill>
                  <a:schemeClr val="lt1"/>
                </a:solidFill>
              </a:rPr>
              <a:t>Return_type   member function_name(data type1,data type2,….,data typen);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}; 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Return_type classname :: member function_name(data type1,data type2,….,data typen)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Assign values to all parameters.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with the help of assignment operator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5"/>
                </a:solidFill>
              </a:rPr>
              <a:t>return statement  where    return is keyword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}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0" name="Google Shape;270;p41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2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Example :</a:t>
            </a:r>
            <a:br>
              <a:rPr lang="en-US"/>
            </a:br>
            <a:endParaRPr/>
          </a:p>
        </p:txBody>
      </p:sp>
      <p:sp>
        <p:nvSpPr>
          <p:cNvPr id="276" name="Google Shape;276;p42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class </a:t>
            </a:r>
            <a:r>
              <a:rPr lang="en-US">
                <a:solidFill>
                  <a:schemeClr val="lt1"/>
                </a:solidFill>
              </a:rPr>
              <a:t>Emp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int id;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char name[25];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float salary;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public: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void  greater( int,float);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}; 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Void  Emp :: getdata(int i, float s )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id=i;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salary=s;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}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Example :</a:t>
            </a:r>
            <a:br>
              <a:rPr lang="en-US"/>
            </a:br>
            <a:endParaRPr/>
          </a:p>
        </p:txBody>
      </p:sp>
      <p:sp>
        <p:nvSpPr>
          <p:cNvPr id="282" name="Google Shape;282;p4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 sz="1800">
                <a:latin typeface="Times New Roman"/>
                <a:ea typeface="Times New Roman"/>
                <a:cs typeface="Times New Roman"/>
                <a:sym typeface="Times New Roman"/>
              </a:rPr>
              <a:t>Write a program to declare a class student containing data members roll_no and precentage. Accept this data for 2 objects and display the roll_no of the student having higher percentage.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graphicFrame>
        <p:nvGraphicFramePr>
          <p:cNvPr id="283" name="Google Shape;283;p43"/>
          <p:cNvGraphicFramePr/>
          <p:nvPr/>
        </p:nvGraphicFramePr>
        <p:xfrm>
          <a:off x="702187" y="172329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{9B715A2C-807F-45AE-8277-812E10139011}</a:tableStyleId>
              </a:tblPr>
              <a:tblGrid>
                <a:gridCol w="5099275"/>
                <a:gridCol w="5879250"/>
              </a:tblGrid>
              <a:tr h="4947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#include&lt;iostream&gt;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 student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         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int roll_no;		// By default members are private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float per;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public: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void accept(void)	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 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std::cout&lt;&lt;"ENTER ROLL NO ";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std::cin&gt;&gt;roll_no;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std::cout&lt;&lt;"ENTER PERCENTAGE";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std::cin&gt;&gt;per;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void display (void)	// Inline function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  	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std::cout&lt;&lt;" ROLL NO=  "&lt;&lt;roll_no;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std::cout&lt;&lt;" PERCEANTAGE = "&lt;&lt;per 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//Executed </a:t>
                      </a:r>
                      <a:r>
                        <a:rPr lang="en-US" sz="1400" u="none" cap="none" strike="noStrike"/>
                        <a:t>with DeV c++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 getper( void )		// Inline function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return (per);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}; // END OF CLASS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 main()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 student s1, s2 ;  	// creating 2 objects of student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s1.accept();  		 // accept data for s1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s2.accept();		// accept data for s2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if ( s1.getper() &gt; s2.getper())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s1.display();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else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s2.display();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84" name="Google Shape;284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9175" y="4540142"/>
            <a:ext cx="4685436" cy="18383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Static Data Member</a:t>
            </a:r>
            <a:endParaRPr/>
          </a:p>
        </p:txBody>
      </p:sp>
      <p:sp>
        <p:nvSpPr>
          <p:cNvPr id="290" name="Google Shape;290;p4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Characteristics of static data members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It is initialized to zero when the first object of the class is created. No other initialization is permitted.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Only one copy of that member is created for entire class and is shared by all the objects of that class. It doesn’t matter with the number of objects created.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It is visible only within the class, but its lifetime is the entire program.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The static data members are associated with the class rather than with any object ,that is why they are sometimes called </a:t>
            </a:r>
            <a:r>
              <a:rPr b="1" lang="en-US" sz="1800">
                <a:latin typeface="Times New Roman"/>
                <a:ea typeface="Times New Roman"/>
                <a:cs typeface="Times New Roman"/>
                <a:sym typeface="Times New Roman"/>
              </a:rPr>
              <a:t>class variables</a:t>
            </a: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To access static data always use name of the class instead of object with scope resolution operator (</a:t>
            </a:r>
            <a:r>
              <a:rPr b="1" lang="en-US" sz="1800">
                <a:latin typeface="Times New Roman"/>
                <a:ea typeface="Times New Roman"/>
                <a:cs typeface="Times New Roman"/>
                <a:sym typeface="Times New Roman"/>
              </a:rPr>
              <a:t>::</a:t>
            </a: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).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      Eg:     item </a:t>
            </a:r>
            <a:r>
              <a:rPr b="1" lang="en-US" sz="1800">
                <a:latin typeface="Times New Roman"/>
                <a:ea typeface="Times New Roman"/>
                <a:cs typeface="Times New Roman"/>
                <a:sym typeface="Times New Roman"/>
              </a:rPr>
              <a:t>::</a:t>
            </a: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 count;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   Where item name of the class and the count is is the static data member.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The type and the scope of each static variable must be declared uhdiuhuh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397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 sz="1800">
                <a:latin typeface="Times New Roman"/>
                <a:ea typeface="Times New Roman"/>
                <a:cs typeface="Times New Roman"/>
                <a:sym typeface="Times New Roman"/>
              </a:rPr>
              <a:t>int  item :: count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This type of variable is normally used to maintain values, which is common to entire class.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/>
          <p:nvPr>
            <p:ph type="ctrTitle"/>
          </p:nvPr>
        </p:nvSpPr>
        <p:spPr>
          <a:xfrm>
            <a:off x="776288" y="1954213"/>
            <a:ext cx="432752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dk1"/>
                </a:solidFill>
              </a:rPr>
              <a:t>Unit 02 :</a:t>
            </a:r>
            <a:br>
              <a:rPr lang="en-US">
                <a:solidFill>
                  <a:schemeClr val="dk1"/>
                </a:solidFill>
              </a:rPr>
            </a:br>
            <a:r>
              <a:rPr lang="en-US">
                <a:solidFill>
                  <a:schemeClr val="dk1"/>
                </a:solidFill>
              </a:rPr>
              <a:t>Classes and Objects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8" name="Google Shape;138;p27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Lecturer, Department of Information Technology[NBA Accredited],Vidyalankar Polytechnic,             Mumbai</a:t>
            </a:r>
            <a:endParaRPr sz="1200"/>
          </a:p>
        </p:txBody>
      </p:sp>
      <p:sp>
        <p:nvSpPr>
          <p:cNvPr id="139" name="Google Shape;139;p27"/>
          <p:cNvSpPr txBox="1"/>
          <p:nvPr/>
        </p:nvSpPr>
        <p:spPr>
          <a:xfrm>
            <a:off x="1333500" y="6056528"/>
            <a:ext cx="2622110" cy="1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None/>
            </a:pPr>
            <a:r>
              <a:rPr b="0" i="0" lang="en-US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Chetashri Sachin Bhusari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Program :Static Data Member</a:t>
            </a:r>
            <a:endParaRPr/>
          </a:p>
        </p:txBody>
      </p:sp>
      <p:graphicFrame>
        <p:nvGraphicFramePr>
          <p:cNvPr id="296" name="Google Shape;296;p45"/>
          <p:cNvGraphicFramePr/>
          <p:nvPr/>
        </p:nvGraphicFramePr>
        <p:xfrm>
          <a:off x="609916" y="106914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{9B715A2C-807F-45AE-8277-812E10139011}</a:tableStyleId>
              </a:tblPr>
              <a:tblGrid>
                <a:gridCol w="5489250"/>
                <a:gridCol w="5489250"/>
              </a:tblGrid>
              <a:tr h="5016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#include&lt;iostream&gt;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class student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{  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static int count;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int rollno;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  float marks;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public:void setdata(int r , float m)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rollno = r;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marks = m;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count ++;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void displaycount(void)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std::cout &lt;&lt; "\n COUNT = "&lt;&lt;count 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};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int student :: count ;      // count IS REDIFINED OUT SIDE THE CLASS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int main()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{  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student s1, s2;	// count is initialized to zero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s1.displaycount();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s2.displaycount();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s1.setdata (101,345);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s1.displaycount();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s2.setdata(102,450);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   s2.displaycount();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97" name="Google Shape;297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24257" y="3896751"/>
            <a:ext cx="5011218" cy="1892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/>
          <p:nvPr>
            <p:ph type="ctrTitle"/>
          </p:nvPr>
        </p:nvSpPr>
        <p:spPr>
          <a:xfrm>
            <a:off x="776288" y="1954213"/>
            <a:ext cx="5850143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200"/>
              <a:t>Unit Outcome 1 :Develop Relevant friend functions to solve given problem.</a:t>
            </a:r>
            <a:endParaRPr/>
          </a:p>
        </p:txBody>
      </p:sp>
      <p:sp>
        <p:nvSpPr>
          <p:cNvPr id="146" name="Google Shape;146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</a:pPr>
            <a:r>
              <a:rPr lang="en-US"/>
              <a:t>   Chetashri Sachin Bhusari</a:t>
            </a:r>
            <a:endParaRPr/>
          </a:p>
        </p:txBody>
      </p:sp>
      <p:sp>
        <p:nvSpPr>
          <p:cNvPr id="147" name="Google Shape;147;p28"/>
          <p:cNvSpPr txBox="1"/>
          <p:nvPr>
            <p:ph idx="3" type="body"/>
          </p:nvPr>
        </p:nvSpPr>
        <p:spPr>
          <a:xfrm>
            <a:off x="1619436" y="6216649"/>
            <a:ext cx="5850143" cy="355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 Lecturer, Department of Information Technology[NBA Accredited],Vidyalankar Polytechnic,             Mumbai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t/>
            </a:r>
            <a:endParaRPr sz="1200"/>
          </a:p>
        </p:txBody>
      </p:sp>
      <p:pic>
        <p:nvPicPr>
          <p:cNvPr id="148" name="Google Shape;14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8751" y="6039066"/>
            <a:ext cx="1078409" cy="355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 txBox="1"/>
          <p:nvPr>
            <p:ph type="ctrTitle"/>
          </p:nvPr>
        </p:nvSpPr>
        <p:spPr>
          <a:xfrm>
            <a:off x="776288" y="1954213"/>
            <a:ext cx="5850143" cy="12353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Learning Outcome 5: student should able to understand concept of static data member with example</a:t>
            </a:r>
            <a:endParaRPr/>
          </a:p>
        </p:txBody>
      </p:sp>
      <p:sp>
        <p:nvSpPr>
          <p:cNvPr id="155" name="Google Shape;155;p29"/>
          <p:cNvSpPr txBox="1"/>
          <p:nvPr>
            <p:ph idx="2" type="body"/>
          </p:nvPr>
        </p:nvSpPr>
        <p:spPr>
          <a:xfrm>
            <a:off x="1800665" y="6039066"/>
            <a:ext cx="2622110" cy="1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 Chetashri Sachin Bhusari</a:t>
            </a:r>
            <a:endParaRPr/>
          </a:p>
        </p:txBody>
      </p:sp>
      <p:sp>
        <p:nvSpPr>
          <p:cNvPr id="156" name="Google Shape;156;p29"/>
          <p:cNvSpPr txBox="1"/>
          <p:nvPr>
            <p:ph idx="3" type="body"/>
          </p:nvPr>
        </p:nvSpPr>
        <p:spPr>
          <a:xfrm>
            <a:off x="1800665" y="626734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Lecturer, Department of Information Technology[NBA Accredited],Vidyalankar Polytechnic,             Mumbai</a:t>
            </a:r>
            <a:endParaRPr sz="1200"/>
          </a:p>
        </p:txBody>
      </p:sp>
      <p:pic>
        <p:nvPicPr>
          <p:cNvPr id="157" name="Google Shape;15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8751" y="6039066"/>
            <a:ext cx="1078409" cy="355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What we will learn today </a:t>
            </a:r>
            <a:endParaRPr/>
          </a:p>
        </p:txBody>
      </p:sp>
      <p:sp>
        <p:nvSpPr>
          <p:cNvPr id="163" name="Google Shape;163;p30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Chetashri sachin bhusari</a:t>
            </a:r>
            <a:endParaRPr/>
          </a:p>
        </p:txBody>
      </p:sp>
      <p:sp>
        <p:nvSpPr>
          <p:cNvPr id="164" name="Google Shape;164;p30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800"/>
              <a:t>Lecturer, Department of Information Technology[NBA Accredited],Vidyalankar Polytechnic,             Mumbai</a:t>
            </a:r>
            <a:endParaRPr/>
          </a:p>
        </p:txBody>
      </p:sp>
      <p:sp>
        <p:nvSpPr>
          <p:cNvPr id="165" name="Google Shape;165;p30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66" name="Google Shape;166;p30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/>
              <a:t>static data member with parameter passing</a:t>
            </a:r>
            <a:endParaRPr/>
          </a:p>
        </p:txBody>
      </p:sp>
      <p:graphicFrame>
        <p:nvGraphicFramePr>
          <p:cNvPr id="167" name="Google Shape;167;p30"/>
          <p:cNvGraphicFramePr/>
          <p:nvPr/>
        </p:nvGraphicFramePr>
        <p:xfrm>
          <a:off x="773723" y="126590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{9B715A2C-807F-45AE-8277-812E10139011}</a:tableStyleId>
              </a:tblPr>
              <a:tblGrid>
                <a:gridCol w="4093700"/>
              </a:tblGrid>
              <a:tr h="1611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1.How to pass parameters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2.Static data member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1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73" name="Google Shape;173;p3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p31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75" name="Google Shape;175;p31"/>
          <p:cNvGrpSpPr/>
          <p:nvPr/>
        </p:nvGrpSpPr>
        <p:grpSpPr>
          <a:xfrm>
            <a:off x="2388948" y="1138238"/>
            <a:ext cx="5349163" cy="4948240"/>
            <a:chOff x="355889" y="0"/>
            <a:chExt cx="5349163" cy="4948240"/>
          </a:xfrm>
        </p:grpSpPr>
        <p:sp>
          <p:nvSpPr>
            <p:cNvPr id="176" name="Google Shape;176;p31"/>
            <p:cNvSpPr/>
            <p:nvPr/>
          </p:nvSpPr>
          <p:spPr>
            <a:xfrm>
              <a:off x="2513398" y="1807023"/>
              <a:ext cx="1387458" cy="1387458"/>
            </a:xfrm>
            <a:prstGeom prst="ellipse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31"/>
            <p:cNvSpPr txBox="1"/>
            <p:nvPr/>
          </p:nvSpPr>
          <p:spPr>
            <a:xfrm>
              <a:off x="2716587" y="2010212"/>
              <a:ext cx="981080" cy="9810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Static data Member</a:t>
              </a:r>
              <a:endParaRPr/>
            </a:p>
          </p:txBody>
        </p:sp>
        <p:sp>
          <p:nvSpPr>
            <p:cNvPr id="178" name="Google Shape;178;p31"/>
            <p:cNvSpPr/>
            <p:nvPr/>
          </p:nvSpPr>
          <p:spPr>
            <a:xfrm rot="-5400000">
              <a:off x="2997345" y="1577773"/>
              <a:ext cx="419564" cy="38935"/>
            </a:xfrm>
            <a:custGeom>
              <a:rect b="b" l="l" r="r" t="t"/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sng" w="25400">
              <a:solidFill>
                <a:srgbClr val="20914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31"/>
            <p:cNvSpPr txBox="1"/>
            <p:nvPr/>
          </p:nvSpPr>
          <p:spPr>
            <a:xfrm rot="-5400000">
              <a:off x="3196638" y="1586752"/>
              <a:ext cx="20978" cy="209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31"/>
            <p:cNvSpPr/>
            <p:nvPr/>
          </p:nvSpPr>
          <p:spPr>
            <a:xfrm>
              <a:off x="2513398" y="0"/>
              <a:ext cx="1387458" cy="1387458"/>
            </a:xfrm>
            <a:prstGeom prst="ellipse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31"/>
            <p:cNvSpPr txBox="1"/>
            <p:nvPr/>
          </p:nvSpPr>
          <p:spPr>
            <a:xfrm>
              <a:off x="2716587" y="203189"/>
              <a:ext cx="981080" cy="9810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spcFirstLastPara="1" rIns="10150" wrap="square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Static data member</a:t>
              </a:r>
              <a:endParaRPr/>
            </a:p>
          </p:txBody>
        </p:sp>
        <p:sp>
          <p:nvSpPr>
            <p:cNvPr id="182" name="Google Shape;182;p31"/>
            <p:cNvSpPr/>
            <p:nvPr/>
          </p:nvSpPr>
          <p:spPr>
            <a:xfrm>
              <a:off x="3900857" y="2481285"/>
              <a:ext cx="416737" cy="38935"/>
            </a:xfrm>
            <a:custGeom>
              <a:rect b="b" l="l" r="r" t="t"/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sng" w="25400">
              <a:solidFill>
                <a:srgbClr val="20914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31"/>
            <p:cNvSpPr txBox="1"/>
            <p:nvPr/>
          </p:nvSpPr>
          <p:spPr>
            <a:xfrm>
              <a:off x="4098807" y="2490334"/>
              <a:ext cx="20836" cy="208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31"/>
            <p:cNvSpPr/>
            <p:nvPr/>
          </p:nvSpPr>
          <p:spPr>
            <a:xfrm>
              <a:off x="4317594" y="1807023"/>
              <a:ext cx="1387458" cy="1387458"/>
            </a:xfrm>
            <a:prstGeom prst="ellipse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31"/>
            <p:cNvSpPr txBox="1"/>
            <p:nvPr/>
          </p:nvSpPr>
          <p:spPr>
            <a:xfrm>
              <a:off x="4520783" y="2010212"/>
              <a:ext cx="981080" cy="9810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" lIns="9525" spcFirstLastPara="1" rIns="9525" wrap="square" tIns="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Parameter passing to member function</a:t>
              </a:r>
              <a:endPara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31"/>
            <p:cNvSpPr/>
            <p:nvPr/>
          </p:nvSpPr>
          <p:spPr>
            <a:xfrm rot="5455161">
              <a:off x="3009793" y="3358164"/>
              <a:ext cx="366526" cy="38935"/>
            </a:xfrm>
            <a:custGeom>
              <a:rect b="b" l="l" r="r" t="t"/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sng" w="25400">
              <a:solidFill>
                <a:srgbClr val="20914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31"/>
            <p:cNvSpPr txBox="1"/>
            <p:nvPr/>
          </p:nvSpPr>
          <p:spPr>
            <a:xfrm rot="-5344839">
              <a:off x="3183893" y="3368469"/>
              <a:ext cx="18326" cy="183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31"/>
            <p:cNvSpPr/>
            <p:nvPr/>
          </p:nvSpPr>
          <p:spPr>
            <a:xfrm>
              <a:off x="2485255" y="3560782"/>
              <a:ext cx="1387458" cy="1387458"/>
            </a:xfrm>
            <a:prstGeom prst="ellipse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31"/>
            <p:cNvSpPr txBox="1"/>
            <p:nvPr/>
          </p:nvSpPr>
          <p:spPr>
            <a:xfrm>
              <a:off x="2688444" y="3763971"/>
              <a:ext cx="981080" cy="9810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spcFirstLastPara="1" rIns="10150" wrap="square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Return type of member function</a:t>
              </a:r>
              <a:endParaRPr/>
            </a:p>
          </p:txBody>
        </p:sp>
        <p:sp>
          <p:nvSpPr>
            <p:cNvPr id="190" name="Google Shape;190;p31"/>
            <p:cNvSpPr/>
            <p:nvPr/>
          </p:nvSpPr>
          <p:spPr>
            <a:xfrm rot="-10757556">
              <a:off x="1743265" y="2467965"/>
              <a:ext cx="770215" cy="38935"/>
            </a:xfrm>
            <a:custGeom>
              <a:rect b="b" l="l" r="r" t="t"/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sng" w="25400">
              <a:solidFill>
                <a:srgbClr val="20914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31"/>
            <p:cNvSpPr txBox="1"/>
            <p:nvPr/>
          </p:nvSpPr>
          <p:spPr>
            <a:xfrm rot="42444">
              <a:off x="2109117" y="2468178"/>
              <a:ext cx="38510" cy="385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31"/>
            <p:cNvSpPr/>
            <p:nvPr/>
          </p:nvSpPr>
          <p:spPr>
            <a:xfrm>
              <a:off x="355889" y="1780384"/>
              <a:ext cx="1387458" cy="1387458"/>
            </a:xfrm>
            <a:prstGeom prst="ellipse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31"/>
            <p:cNvSpPr txBox="1"/>
            <p:nvPr/>
          </p:nvSpPr>
          <p:spPr>
            <a:xfrm>
              <a:off x="559078" y="1983573"/>
              <a:ext cx="981080" cy="9810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spcFirstLastPara="1" rIns="10150" wrap="square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Example</a:t>
              </a:r>
              <a:endPara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2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Learning Objective/ Key learning</a:t>
            </a:r>
            <a:endParaRPr/>
          </a:p>
        </p:txBody>
      </p:sp>
      <p:sp>
        <p:nvSpPr>
          <p:cNvPr id="199" name="Google Shape;199;p32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US"/>
              <a:t>Pass parameters to member function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US"/>
              <a:t>Pass parameters to member function with return type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US"/>
              <a:t>Static data member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 b="1"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Explanation</a:t>
            </a:r>
            <a:r>
              <a:rPr lang="en-US">
                <a:solidFill>
                  <a:srgbClr val="FF0000"/>
                </a:solidFill>
              </a:rPr>
              <a:t>: </a:t>
            </a:r>
            <a:r>
              <a:rPr b="1" lang="en-US">
                <a:solidFill>
                  <a:srgbClr val="FF0000"/>
                </a:solidFill>
              </a:rPr>
              <a:t>Pass parameters to member function</a:t>
            </a:r>
            <a:br>
              <a:rPr b="1" lang="en-US"/>
            </a:br>
            <a:endParaRPr>
              <a:solidFill>
                <a:srgbClr val="FF0000"/>
              </a:solidFill>
            </a:endParaRPr>
          </a:p>
        </p:txBody>
      </p:sp>
      <p:sp>
        <p:nvSpPr>
          <p:cNvPr id="206" name="Google Shape;206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rgbClr val="FF0000"/>
                </a:solidFill>
              </a:rPr>
              <a:t>Pass parameter to member function means pass values to  member function in a class . </a:t>
            </a:r>
            <a:endParaRPr/>
          </a:p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rgbClr val="FF0000"/>
                </a:solidFill>
              </a:rPr>
              <a:t>It saves time .</a:t>
            </a:r>
            <a:endParaRPr/>
          </a:p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rgbClr val="FF0000"/>
                </a:solidFill>
              </a:rPr>
              <a:t>It reduce line of code</a:t>
            </a:r>
            <a:endParaRPr/>
          </a:p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chemeClr val="lt1"/>
                </a:solidFill>
              </a:rPr>
              <a:t>we can call member function at two places </a:t>
            </a:r>
            <a:endParaRPr/>
          </a:p>
          <a:p>
            <a:pPr indent="-308610" lvl="1" marL="9144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>
                <a:solidFill>
                  <a:schemeClr val="lt1"/>
                </a:solidFill>
              </a:rPr>
              <a:t>Inside member function declaration</a:t>
            </a:r>
            <a:endParaRPr/>
          </a:p>
          <a:p>
            <a:pPr indent="-308610" lvl="1" marL="9144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>
                <a:solidFill>
                  <a:schemeClr val="lt1"/>
                </a:solidFill>
              </a:rPr>
              <a:t>Outside member function declaration</a:t>
            </a:r>
            <a:endParaRPr/>
          </a:p>
          <a:p>
            <a:pPr indent="-228600" lvl="1" marL="9144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-228600" lvl="1" marL="9144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1" marL="60579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lang="en-US" sz="2000">
                <a:solidFill>
                  <a:schemeClr val="accent5"/>
                </a:solidFill>
              </a:rPr>
              <a:t>Note:</a:t>
            </a:r>
            <a:endParaRPr/>
          </a:p>
          <a:p>
            <a:pPr indent="0" lvl="1" marL="60579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lang="en-US" sz="2000">
                <a:solidFill>
                  <a:schemeClr val="accent5"/>
                </a:solidFill>
              </a:rPr>
              <a:t>All C++ class programs can write inside member function declaration </a:t>
            </a:r>
            <a:endParaRPr/>
          </a:p>
          <a:p>
            <a:pPr indent="0" lvl="1" marL="60579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lang="en-US" sz="2000">
                <a:solidFill>
                  <a:schemeClr val="accent5"/>
                </a:solidFill>
              </a:rPr>
              <a:t>as well as outside member function declaration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7" name="Google Shape;207;p33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Explanation</a:t>
            </a:r>
            <a:r>
              <a:rPr lang="en-US">
                <a:solidFill>
                  <a:srgbClr val="FF0000"/>
                </a:solidFill>
              </a:rPr>
              <a:t>: </a:t>
            </a:r>
            <a:r>
              <a:rPr b="1" lang="en-US">
                <a:solidFill>
                  <a:srgbClr val="FF0000"/>
                </a:solidFill>
              </a:rPr>
              <a:t>Inside member function declaration </a:t>
            </a:r>
            <a:br>
              <a:rPr b="1" lang="en-US"/>
            </a:br>
            <a:endParaRPr>
              <a:solidFill>
                <a:srgbClr val="FF0000"/>
              </a:solidFill>
            </a:endParaRPr>
          </a:p>
        </p:txBody>
      </p:sp>
      <p:sp>
        <p:nvSpPr>
          <p:cNvPr id="214" name="Google Shape;214;p3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rgbClr val="FF0000"/>
                </a:solidFill>
              </a:rPr>
              <a:t>Syntax:Inside member declartion</a:t>
            </a:r>
            <a:endParaRPr>
              <a:solidFill>
                <a:srgbClr val="FF0000"/>
              </a:solidFill>
            </a:endParaRPr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>
                <a:solidFill>
                  <a:schemeClr val="lt1"/>
                </a:solidFill>
              </a:rPr>
              <a:t>Return_type member function_name(Data Type variable1,Data type Variable2,……,Data type Variablen)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Statements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}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Example :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void getdata (int n, float b,char c)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{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Assign values to all parameters.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 with the help of assignment operator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}</a:t>
            </a:r>
            <a:endParaRPr/>
          </a:p>
          <a:p>
            <a:pPr indent="0" lvl="0" marL="1397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5" name="Google Shape;215;p34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